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72" r:id="rId3"/>
    <p:sldId id="259" r:id="rId4"/>
    <p:sldId id="260" r:id="rId5"/>
    <p:sldId id="261" r:id="rId6"/>
    <p:sldId id="262" r:id="rId7"/>
    <p:sldId id="263" r:id="rId8"/>
    <p:sldId id="273" r:id="rId9"/>
    <p:sldId id="264" r:id="rId10"/>
    <p:sldId id="267" r:id="rId11"/>
    <p:sldId id="271" r:id="rId12"/>
    <p:sldId id="274" r:id="rId13"/>
    <p:sldId id="275" r:id="rId14"/>
    <p:sldId id="276" r:id="rId15"/>
    <p:sldId id="277" r:id="rId16"/>
    <p:sldId id="258" r:id="rId17"/>
    <p:sldId id="257" r:id="rId18"/>
    <p:sldId id="279" r:id="rId19"/>
    <p:sldId id="280" r:id="rId20"/>
    <p:sldId id="281" r:id="rId21"/>
    <p:sldId id="282" r:id="rId22"/>
    <p:sldId id="265" r:id="rId23"/>
    <p:sldId id="283" r:id="rId24"/>
    <p:sldId id="266" r:id="rId25"/>
    <p:sldId id="285" r:id="rId26"/>
    <p:sldId id="268" r:id="rId27"/>
    <p:sldId id="286" r:id="rId28"/>
    <p:sldId id="269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44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49A56D-C8B8-704F-99B0-C8442AE2A7BF}" type="datetimeFigureOut">
              <a:rPr lang="en-US" smtClean="0"/>
              <a:t>1/9/19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CD2C91-25AB-A544-87C0-35C8A272A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98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hoosealicense.com/" TargetMode="External"/><Relationship Id="rId2" Type="http://schemas.openxmlformats.org/officeDocument/2006/relationships/hyperlink" Target="https://github.com/dsp-uga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tiff"/><Relationship Id="rId4" Type="http://schemas.openxmlformats.org/officeDocument/2006/relationships/hyperlink" Target="https://travis-ci.org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mailto:squinn@cs.uga.edu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ds-uga-csci8360.slack.com/" TargetMode="External"/><Relationship Id="rId2" Type="http://schemas.openxmlformats.org/officeDocument/2006/relationships/hyperlink" Target="https://dsp-uga.github.io/sp19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utolab.cs.uga.edu/" TargetMode="External"/><Relationship Id="rId4" Type="http://schemas.openxmlformats.org/officeDocument/2006/relationships/hyperlink" Target="https://github.com/dsp-uga/sp18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cap="none" dirty="0">
                <a:latin typeface="Tw Cen MT" charset="0"/>
                <a:ea typeface="Tw Cen MT" charset="0"/>
                <a:cs typeface="Tw Cen MT" charset="0"/>
              </a:rPr>
              <a:t>CSCI 8360: Data Science Practicum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/>
              <a:t>Lecture 1</a:t>
            </a:r>
          </a:p>
          <a:p>
            <a:r>
              <a:rPr lang="en-US" cap="none" dirty="0"/>
              <a:t>Dr. Shannon Quinn</a:t>
            </a:r>
          </a:p>
        </p:txBody>
      </p:sp>
    </p:spTree>
    <p:extLst>
      <p:ext uri="{BB962C8B-B14F-4D97-AF65-F5344CB8AC3E}">
        <p14:creationId xmlns:p14="http://schemas.microsoft.com/office/powerpoint/2010/main" val="1680968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Office Hours,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Location: </a:t>
            </a:r>
            <a:r>
              <a:rPr lang="en-US" b="1" dirty="0"/>
              <a:t>Boyd 208</a:t>
            </a:r>
          </a:p>
          <a:p>
            <a:r>
              <a:rPr lang="en-US" dirty="0"/>
              <a:t>Time: Tuesdays / Thursdays, 11:00am </a:t>
            </a:r>
            <a:r>
              <a:rPr lang="mr-IN" dirty="0"/>
              <a:t>–</a:t>
            </a:r>
            <a:r>
              <a:rPr lang="en-US" dirty="0"/>
              <a:t> 12:15pm</a:t>
            </a:r>
          </a:p>
          <a:p>
            <a:r>
              <a:rPr lang="en-US" dirty="0"/>
              <a:t>(yep, when we’d otherwise have lecture, so I know you can’t possibly have conflicts)</a:t>
            </a:r>
          </a:p>
          <a:p>
            <a:r>
              <a:rPr lang="en-US" dirty="0"/>
              <a:t>Happy to set up appointments if you need them</a:t>
            </a:r>
          </a:p>
        </p:txBody>
      </p:sp>
    </p:spTree>
    <p:extLst>
      <p:ext uri="{BB962C8B-B14F-4D97-AF65-F5344CB8AC3E}">
        <p14:creationId xmlns:p14="http://schemas.microsoft.com/office/powerpoint/2010/main" val="15796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Slack,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6"/>
            <a:ext cx="4722357" cy="4213943"/>
          </a:xfrm>
        </p:spPr>
        <p:txBody>
          <a:bodyPr/>
          <a:lstStyle/>
          <a:p>
            <a:r>
              <a:rPr lang="en-US" dirty="0"/>
              <a:t>Slack: free team messaging platform</a:t>
            </a:r>
          </a:p>
          <a:p>
            <a:r>
              <a:rPr lang="en-US" dirty="0"/>
              <a:t>Web-based and mobile apps</a:t>
            </a:r>
          </a:p>
          <a:p>
            <a:r>
              <a:rPr lang="en-US" dirty="0"/>
              <a:t>Teams can set up private direct chats to coordinate</a:t>
            </a:r>
          </a:p>
          <a:p>
            <a:r>
              <a:rPr lang="en-US" dirty="0"/>
              <a:t>Can also send individual DMs</a:t>
            </a:r>
          </a:p>
          <a:p>
            <a:r>
              <a:rPr lang="en-US" b="1" dirty="0"/>
              <a:t>All course announcements will be made here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770" y="1985374"/>
            <a:ext cx="6142313" cy="447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GitHub,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6"/>
            <a:ext cx="5082819" cy="4608513"/>
          </a:xfrm>
        </p:spPr>
        <p:txBody>
          <a:bodyPr/>
          <a:lstStyle/>
          <a:p>
            <a:r>
              <a:rPr lang="en-US" dirty="0"/>
              <a:t>Most popular code repository in the world</a:t>
            </a:r>
          </a:p>
          <a:p>
            <a:r>
              <a:rPr lang="en-US" dirty="0"/>
              <a:t>Uses the </a:t>
            </a:r>
            <a:r>
              <a:rPr lang="en-US" i="1" dirty="0" err="1"/>
              <a:t>git</a:t>
            </a:r>
            <a:r>
              <a:rPr lang="en-US" dirty="0"/>
              <a:t> concurrent versioning system (itself an open source project)</a:t>
            </a:r>
          </a:p>
          <a:p>
            <a:r>
              <a:rPr lang="en-US" dirty="0"/>
              <a:t>Lots of useful team-based tools (issue tracker, wiki, GUI)</a:t>
            </a:r>
          </a:p>
          <a:p>
            <a:r>
              <a:rPr lang="en-US" b="1" dirty="0"/>
              <a:t>All projects will be sourced in the DSP-UGA GitHub organization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177" y="-188306"/>
            <a:ext cx="5181598" cy="19206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3180" y="1511812"/>
            <a:ext cx="3041592" cy="12701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232" y="2903912"/>
            <a:ext cx="5770543" cy="379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340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err="1"/>
              <a:t>AutoLab</a:t>
            </a:r>
            <a:r>
              <a:rPr lang="en-US" cap="none" dirty="0"/>
              <a:t>,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5295247" cy="3541714"/>
          </a:xfrm>
        </p:spPr>
        <p:txBody>
          <a:bodyPr/>
          <a:lstStyle/>
          <a:p>
            <a:r>
              <a:rPr lang="en-US" dirty="0"/>
              <a:t>Assignment submission and </a:t>
            </a:r>
            <a:r>
              <a:rPr lang="en-US" dirty="0" err="1"/>
              <a:t>autograder</a:t>
            </a:r>
            <a:endParaRPr lang="en-US" dirty="0"/>
          </a:p>
          <a:p>
            <a:r>
              <a:rPr lang="en-US" dirty="0"/>
              <a:t>Also has leaderboards!</a:t>
            </a:r>
          </a:p>
          <a:p>
            <a:r>
              <a:rPr lang="en-US" b="1" dirty="0"/>
              <a:t>All project outputs will be submitted to </a:t>
            </a:r>
            <a:r>
              <a:rPr lang="en-US" b="1" dirty="0" err="1"/>
              <a:t>AutoLab</a:t>
            </a:r>
            <a:r>
              <a:rPr lang="en-US" b="1" dirty="0"/>
              <a:t> for ranking</a:t>
            </a:r>
          </a:p>
        </p:txBody>
      </p:sp>
    </p:spTree>
    <p:extLst>
      <p:ext uri="{BB962C8B-B14F-4D97-AF65-F5344CB8AC3E}">
        <p14:creationId xmlns:p14="http://schemas.microsoft.com/office/powerpoint/2010/main" val="1828374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Google Cloud Platform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5295247" cy="46085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(comparable to Amazon Web Services, or AWS)</a:t>
            </a:r>
          </a:p>
          <a:p>
            <a:r>
              <a:rPr lang="en-US" dirty="0"/>
              <a:t>Spin up elastic compute resources on-demand</a:t>
            </a:r>
          </a:p>
          <a:p>
            <a:r>
              <a:rPr lang="en-US" dirty="0"/>
              <a:t>Every student gets $50 in credits (usable across ALL services)</a:t>
            </a:r>
          </a:p>
          <a:p>
            <a:r>
              <a:rPr lang="en-US" dirty="0"/>
              <a:t>“Cloud </a:t>
            </a:r>
            <a:r>
              <a:rPr lang="en-US" dirty="0" err="1"/>
              <a:t>Dataproc</a:t>
            </a:r>
            <a:r>
              <a:rPr lang="en-US" dirty="0"/>
              <a:t>” contains APIs for specifically spinning up Spark and Hadoop clusters</a:t>
            </a:r>
          </a:p>
          <a:p>
            <a:r>
              <a:rPr lang="en-US" b="1" dirty="0"/>
              <a:t>Details to come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541" y="2249487"/>
            <a:ext cx="5171668" cy="65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CSCI 8360 Data Science Practicum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Part III: Projects</a:t>
            </a:r>
          </a:p>
        </p:txBody>
      </p:sp>
    </p:spTree>
    <p:extLst>
      <p:ext uri="{BB962C8B-B14F-4D97-AF65-F5344CB8AC3E}">
        <p14:creationId xmlns:p14="http://schemas.microsoft.com/office/powerpoint/2010/main" val="2107365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Project Overview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225454"/>
          </a:xfrm>
        </p:spPr>
        <p:txBody>
          <a:bodyPr/>
          <a:lstStyle/>
          <a:p>
            <a:r>
              <a:rPr lang="en-US" dirty="0"/>
              <a:t>Solving real-world machine learning problem</a:t>
            </a:r>
          </a:p>
          <a:p>
            <a:pPr lvl="1"/>
            <a:r>
              <a:rPr lang="en-US" dirty="0"/>
              <a:t>Classify a large corpus of documents</a:t>
            </a:r>
          </a:p>
          <a:p>
            <a:pPr lvl="1"/>
            <a:r>
              <a:rPr lang="en-US" dirty="0"/>
              <a:t>Convex optimization over a huge dataset</a:t>
            </a:r>
          </a:p>
          <a:p>
            <a:pPr lvl="1"/>
            <a:r>
              <a:rPr lang="en-US" dirty="0"/>
              <a:t>Dimensionality reduction over a high-dimensional matrix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Each project varies in length from 3 to 4 weeks</a:t>
            </a:r>
          </a:p>
          <a:p>
            <a:pPr lvl="1"/>
            <a:r>
              <a:rPr lang="en-US" dirty="0"/>
              <a:t>“Introductory” Project 0 out </a:t>
            </a:r>
            <a:r>
              <a:rPr lang="en-US" b="1" dirty="0"/>
              <a:t>tomorrow</a:t>
            </a:r>
            <a:r>
              <a:rPr lang="en-US" dirty="0"/>
              <a:t>, will be 1.5 weeks long</a:t>
            </a:r>
          </a:p>
          <a:p>
            <a:pPr lvl="1"/>
            <a:r>
              <a:rPr lang="en-US" dirty="0"/>
              <a:t>Project 1 (P1) out the following Tuesday (Jan 22), will be 3 weeks long</a:t>
            </a:r>
          </a:p>
        </p:txBody>
      </p:sp>
    </p:spTree>
    <p:extLst>
      <p:ext uri="{BB962C8B-B14F-4D97-AF65-F5344CB8AC3E}">
        <p14:creationId xmlns:p14="http://schemas.microsoft.com/office/powerpoint/2010/main" val="178147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Project Requirements: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1804086"/>
            <a:ext cx="6084143" cy="5053914"/>
          </a:xfrm>
        </p:spPr>
        <p:txBody>
          <a:bodyPr>
            <a:normAutofit/>
          </a:bodyPr>
          <a:lstStyle/>
          <a:p>
            <a:r>
              <a:rPr lang="en-US" dirty="0"/>
              <a:t>Teams (2-3 people per team)</a:t>
            </a:r>
          </a:p>
          <a:p>
            <a:pPr lvl="1"/>
            <a:r>
              <a:rPr lang="en-US" dirty="0"/>
              <a:t>Assigned </a:t>
            </a:r>
            <a:r>
              <a:rPr lang="en-US" i="1" dirty="0"/>
              <a:t>completely randomly </a:t>
            </a:r>
            <a:r>
              <a:rPr lang="en-US" dirty="0"/>
              <a:t>(by me)</a:t>
            </a:r>
          </a:p>
          <a:p>
            <a:pPr lvl="1"/>
            <a:r>
              <a:rPr lang="en-US" dirty="0"/>
              <a:t>Will change for each project</a:t>
            </a:r>
          </a:p>
          <a:p>
            <a:pPr lvl="1"/>
            <a:r>
              <a:rPr lang="en-US" dirty="0"/>
              <a:t>(you can form your own teams for the final project)</a:t>
            </a:r>
          </a:p>
          <a:p>
            <a:r>
              <a:rPr lang="en-US" dirty="0"/>
              <a:t>Each team member should have a </a:t>
            </a:r>
            <a:r>
              <a:rPr lang="en-US" b="1" dirty="0"/>
              <a:t>clear, well-defined role</a:t>
            </a:r>
            <a:endParaRPr lang="en-US" dirty="0"/>
          </a:p>
          <a:p>
            <a:pPr lvl="1"/>
            <a:r>
              <a:rPr lang="en-US" dirty="0"/>
              <a:t>Not everyone has to be a coder!</a:t>
            </a:r>
          </a:p>
          <a:p>
            <a:pPr lvl="1"/>
            <a:r>
              <a:rPr lang="en-US" dirty="0"/>
              <a:t>But 1 person should not be carrying the whole project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052" y="1804086"/>
            <a:ext cx="37338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Project Requirements: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1804086"/>
            <a:ext cx="5144273" cy="505391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Use good coding practices</a:t>
            </a:r>
          </a:p>
          <a:p>
            <a:pPr lvl="1"/>
            <a:r>
              <a:rPr lang="en-US" dirty="0"/>
              <a:t>Documentation (in code, in GitHub wiki, in README, in commit comments)</a:t>
            </a:r>
          </a:p>
          <a:p>
            <a:pPr lvl="1"/>
            <a:r>
              <a:rPr lang="en-US" dirty="0"/>
              <a:t>Well-organized structure (should be easy for me to understand)</a:t>
            </a:r>
          </a:p>
          <a:p>
            <a:r>
              <a:rPr lang="en-US" dirty="0"/>
              <a:t>Use organizational GitHub account</a:t>
            </a:r>
          </a:p>
          <a:p>
            <a:pPr lvl="1"/>
            <a:r>
              <a:rPr lang="en-US" dirty="0">
                <a:hlinkClick r:id="rId2"/>
              </a:rPr>
              <a:t>https://github.com/dsp-uga</a:t>
            </a:r>
            <a:endParaRPr lang="en-US" dirty="0"/>
          </a:p>
          <a:p>
            <a:r>
              <a:rPr lang="en-US" dirty="0"/>
              <a:t>Recommended additional practices</a:t>
            </a:r>
          </a:p>
          <a:p>
            <a:pPr lvl="1"/>
            <a:r>
              <a:rPr lang="en-US" dirty="0"/>
              <a:t>License your code with a permissive open license (</a:t>
            </a:r>
            <a:r>
              <a:rPr lang="en-US" dirty="0">
                <a:hlinkClick r:id="rId3"/>
              </a:rPr>
              <a:t>https://choosealicense.com/</a:t>
            </a:r>
            <a:r>
              <a:rPr lang="en-US" dirty="0"/>
              <a:t> )</a:t>
            </a:r>
          </a:p>
          <a:p>
            <a:pPr lvl="1"/>
            <a:r>
              <a:rPr lang="en-US" dirty="0"/>
              <a:t>Add a continuous integration module (</a:t>
            </a:r>
            <a:r>
              <a:rPr lang="en-US" dirty="0">
                <a:hlinkClick r:id="rId4"/>
              </a:rPr>
              <a:t>https://travis-ci.org/</a:t>
            </a:r>
            <a:r>
              <a:rPr lang="en-US" dirty="0"/>
              <a:t> )</a:t>
            </a:r>
          </a:p>
          <a:p>
            <a:pPr lvl="1"/>
            <a:r>
              <a:rPr lang="en-US" dirty="0"/>
              <a:t>Implement unit testing for your code</a:t>
            </a:r>
          </a:p>
          <a:p>
            <a:pPr lvl="1"/>
            <a:r>
              <a:rPr lang="en-US" dirty="0"/>
              <a:t>Create a website for your project (see GitHub documentation; makes this easy)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5683" y="1804086"/>
            <a:ext cx="5727021" cy="458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94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Project Requirements: </a:t>
            </a:r>
            <a:r>
              <a:rPr lang="en-US" cap="none" dirty="0" err="1"/>
              <a:t>AutoLab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1" y="1804086"/>
            <a:ext cx="10584424" cy="5053914"/>
          </a:xfrm>
        </p:spPr>
        <p:txBody>
          <a:bodyPr>
            <a:normAutofit/>
          </a:bodyPr>
          <a:lstStyle/>
          <a:p>
            <a:r>
              <a:rPr lang="en-US" dirty="0"/>
              <a:t>Submit to </a:t>
            </a:r>
            <a:r>
              <a:rPr lang="en-US" dirty="0" err="1"/>
              <a:t>AutoLab</a:t>
            </a:r>
            <a:r>
              <a:rPr lang="en-US" dirty="0"/>
              <a:t> before the deadline</a:t>
            </a:r>
          </a:p>
          <a:p>
            <a:pPr lvl="1"/>
            <a:r>
              <a:rPr lang="en-US" dirty="0"/>
              <a:t>One submitter per team (can submit as many times as you like)</a:t>
            </a:r>
          </a:p>
          <a:p>
            <a:pPr lvl="1"/>
            <a:r>
              <a:rPr lang="en-US" dirty="0"/>
              <a:t>Unless otherwise specified, submission will always be a text file with your code’s predictions on a test dataset</a:t>
            </a:r>
          </a:p>
          <a:p>
            <a:pPr lvl="1"/>
            <a:r>
              <a:rPr lang="en-US" dirty="0"/>
              <a:t>If your submission is correctly formatted, your performance should show up on the leaderboard in short order</a:t>
            </a:r>
          </a:p>
          <a:p>
            <a:r>
              <a:rPr lang="en-US" dirty="0" err="1"/>
              <a:t>AutoLab</a:t>
            </a:r>
            <a:r>
              <a:rPr lang="en-US" dirty="0"/>
              <a:t> submission </a:t>
            </a:r>
            <a:r>
              <a:rPr lang="en-US" b="1" dirty="0"/>
              <a:t>shuts down after the deadline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012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Part I: Lightning 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CSCI 8360 Data Science Practicum</a:t>
            </a:r>
          </a:p>
        </p:txBody>
      </p:sp>
    </p:spTree>
    <p:extLst>
      <p:ext uri="{BB962C8B-B14F-4D97-AF65-F5344CB8AC3E}">
        <p14:creationId xmlns:p14="http://schemas.microsoft.com/office/powerpoint/2010/main" val="20593146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Project Requirements: Lightning Talks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1804086"/>
            <a:ext cx="10494777" cy="5053914"/>
          </a:xfrm>
        </p:spPr>
        <p:txBody>
          <a:bodyPr>
            <a:normAutofit/>
          </a:bodyPr>
          <a:lstStyle/>
          <a:p>
            <a:r>
              <a:rPr lang="en-US" dirty="0"/>
              <a:t>Wednesdays </a:t>
            </a:r>
            <a:r>
              <a:rPr lang="en-US" i="1" dirty="0"/>
              <a:t>after </a:t>
            </a:r>
            <a:r>
              <a:rPr lang="en-US" dirty="0"/>
              <a:t>a project deadline, all teams will give a lightning talk (~5 minutes long)</a:t>
            </a:r>
          </a:p>
          <a:p>
            <a:r>
              <a:rPr lang="en-US" dirty="0"/>
              <a:t>Talks will outline the problem, the team’s approach, their results, and any other discussion points</a:t>
            </a:r>
          </a:p>
          <a:p>
            <a:r>
              <a:rPr lang="en-US" dirty="0"/>
              <a:t>Creativity welcome—code examples, live demos, interactive slides,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One person from each team will speak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640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Project Grading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1804086"/>
            <a:ext cx="10494777" cy="5053914"/>
          </a:xfrm>
        </p:spPr>
        <p:txBody>
          <a:bodyPr>
            <a:normAutofit/>
          </a:bodyPr>
          <a:lstStyle/>
          <a:p>
            <a:r>
              <a:rPr lang="en-US" dirty="0"/>
              <a:t>Everyone starts at an 85% (solid B)</a:t>
            </a:r>
          </a:p>
          <a:p>
            <a:r>
              <a:rPr lang="en-US" dirty="0"/>
              <a:t>Grading split into three categories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Theory (the approach you use as implemented by the code)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Engineering (everything around the implementation)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“Extras”</a:t>
            </a:r>
          </a:p>
          <a:p>
            <a:r>
              <a:rPr lang="en-US" dirty="0"/>
              <a:t>Go above and beyond—extra points</a:t>
            </a:r>
          </a:p>
          <a:p>
            <a:r>
              <a:rPr lang="en-US" dirty="0"/>
              <a:t>Shortcomings (approach is flawed or too simple, code poorly documented, one person did almost all of the project, poor leaderboard ranking) reduce points</a:t>
            </a:r>
          </a:p>
          <a:p>
            <a:r>
              <a:rPr lang="en-US" dirty="0"/>
              <a:t>Grading report will be issued to each team shortly after the project deadline</a:t>
            </a:r>
          </a:p>
        </p:txBody>
      </p:sp>
    </p:spTree>
    <p:extLst>
      <p:ext uri="{BB962C8B-B14F-4D97-AF65-F5344CB8AC3E}">
        <p14:creationId xmlns:p14="http://schemas.microsoft.com/office/powerpoint/2010/main" val="5656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Final Project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 team-based, 2-3 people (but you choose your own teams)</a:t>
            </a:r>
          </a:p>
          <a:p>
            <a:r>
              <a:rPr lang="en-US" dirty="0"/>
              <a:t>Includes proposal + final write-up + final presentation components</a:t>
            </a:r>
          </a:p>
          <a:p>
            <a:r>
              <a:rPr lang="en-US" dirty="0"/>
              <a:t>Presentations will happen the week of April 22 (last two weeks of classes)</a:t>
            </a:r>
          </a:p>
          <a:p>
            <a:r>
              <a:rPr lang="en-US" dirty="0"/>
              <a:t>More details to come!</a:t>
            </a:r>
          </a:p>
        </p:txBody>
      </p:sp>
    </p:spTree>
    <p:extLst>
      <p:ext uri="{BB962C8B-B14F-4D97-AF65-F5344CB8AC3E}">
        <p14:creationId xmlns:p14="http://schemas.microsoft.com/office/powerpoint/2010/main" val="55883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CSCI 8360 Data Science Practicum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Part IV: The Next Step</a:t>
            </a:r>
          </a:p>
        </p:txBody>
      </p:sp>
    </p:spTree>
    <p:extLst>
      <p:ext uri="{BB962C8B-B14F-4D97-AF65-F5344CB8AC3E}">
        <p14:creationId xmlns:p14="http://schemas.microsoft.com/office/powerpoint/2010/main" val="11739106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Project -1 (P-1)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Email me ( </a:t>
            </a:r>
            <a:r>
              <a:rPr lang="en-US" dirty="0">
                <a:hlinkClick r:id="rId2"/>
              </a:rPr>
              <a:t>squinn@cs.uga.edu</a:t>
            </a:r>
            <a:r>
              <a:rPr lang="en-US" dirty="0"/>
              <a:t> ) with your preferred email to send a Slack invite. Join the Slack team.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Send me your GitHub username (create an account if you don’t have one). Join the GitHub “Data Science Practicum” team.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Start looking at Apache Spark (for Project 0 tomorrow).</a:t>
            </a:r>
          </a:p>
        </p:txBody>
      </p:sp>
    </p:spTree>
    <p:extLst>
      <p:ext uri="{BB962C8B-B14F-4D97-AF65-F5344CB8AC3E}">
        <p14:creationId xmlns:p14="http://schemas.microsoft.com/office/powerpoint/2010/main" val="3731147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Tomorrow: Project 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only individual project of the semester</a:t>
            </a:r>
          </a:p>
          <a:p>
            <a:r>
              <a:rPr lang="en-US" dirty="0"/>
              <a:t>Mainly to familiarize you with Apache Spark (used for Project 1, possibly for 2 as well), </a:t>
            </a:r>
            <a:r>
              <a:rPr lang="en-US" dirty="0" err="1"/>
              <a:t>AutoLab</a:t>
            </a:r>
            <a:r>
              <a:rPr lang="en-US" dirty="0"/>
              <a:t>, GitHub, and Slack</a:t>
            </a:r>
          </a:p>
          <a:p>
            <a:r>
              <a:rPr lang="en-US" dirty="0"/>
              <a:t>Won’t count for a grade, but </a:t>
            </a:r>
            <a:r>
              <a:rPr lang="en-US" b="1" dirty="0"/>
              <a:t>is required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3717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823" y="1933737"/>
            <a:ext cx="5467178" cy="442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8721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3BB84-1647-F647-8637-C89FD4E0B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450CC-445C-5249-AA5D-F33BD197C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496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Finally</a:t>
            </a:r>
            <a:r>
              <a:rPr lang="is-IS" cap="none" dirty="0"/>
              <a:t>…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387619"/>
          </a:xfrm>
        </p:spPr>
        <p:txBody>
          <a:bodyPr/>
          <a:lstStyle/>
          <a:p>
            <a:r>
              <a:rPr lang="en-US" dirty="0"/>
              <a:t>What large-scale problems do </a:t>
            </a:r>
            <a:r>
              <a:rPr lang="en-US" i="1" dirty="0"/>
              <a:t>you</a:t>
            </a:r>
            <a:r>
              <a:rPr lang="en-US" dirty="0"/>
              <a:t> want to work on?</a:t>
            </a:r>
          </a:p>
          <a:p>
            <a:r>
              <a:rPr lang="en-US" dirty="0"/>
              <a:t>Yes, this an opportunity to suggest Projects. If you have an idea, send me: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problem to be solved (optimization, dimensionality reduction, classification,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the solutions should be evaluated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Training and validation datasets</a:t>
            </a:r>
          </a:p>
        </p:txBody>
      </p:sp>
      <p:sp>
        <p:nvSpPr>
          <p:cNvPr id="4" name="Explosion 2 3"/>
          <p:cNvSpPr/>
          <p:nvPr/>
        </p:nvSpPr>
        <p:spPr>
          <a:xfrm>
            <a:off x="8294914" y="92240"/>
            <a:ext cx="3549332" cy="2748197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Your idea could be featured as a full project!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14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Data Science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  <a:p>
            <a:r>
              <a:rPr lang="en-US" dirty="0"/>
              <a:t>Why is it important?</a:t>
            </a:r>
          </a:p>
          <a:p>
            <a:r>
              <a:rPr lang="en-US" dirty="0"/>
              <a:t>How does one learn it?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841" y="341203"/>
            <a:ext cx="6659909" cy="38165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6646" y="4455413"/>
            <a:ext cx="2279400" cy="22770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825" y="4455413"/>
            <a:ext cx="2510342" cy="22752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1525" y="4455412"/>
            <a:ext cx="2305878" cy="22010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2882" y="4435085"/>
            <a:ext cx="2295562" cy="229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7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CSCI 8360: What Is It?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cap="none" dirty="0"/>
              <a:t>What this class is </a:t>
            </a:r>
            <a:r>
              <a:rPr lang="en-US" b="1" cap="none" dirty="0"/>
              <a:t>NOT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Introduction to Machine Learning</a:t>
            </a:r>
          </a:p>
          <a:p>
            <a:r>
              <a:rPr lang="en-US" dirty="0"/>
              <a:t>Introduction to Distributed Systems</a:t>
            </a:r>
          </a:p>
          <a:p>
            <a:r>
              <a:rPr lang="en-US" dirty="0"/>
              <a:t>Introduction to Software Engineering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cap="none" dirty="0"/>
              <a:t>What this class </a:t>
            </a:r>
            <a:r>
              <a:rPr lang="en-US" b="1" cap="none" dirty="0"/>
              <a:t>IS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Hands-on data science</a:t>
            </a:r>
          </a:p>
          <a:p>
            <a:r>
              <a:rPr lang="en-US" dirty="0"/>
              <a:t>Team-based problem solving</a:t>
            </a:r>
          </a:p>
          <a:p>
            <a:r>
              <a:rPr lang="en-US" dirty="0"/>
              <a:t>“</a:t>
            </a:r>
            <a:r>
              <a:rPr lang="en-US" dirty="0" err="1"/>
              <a:t>Kaggle</a:t>
            </a:r>
            <a:r>
              <a:rPr lang="en-US" dirty="0"/>
              <a:t> in the Classroom”</a:t>
            </a:r>
          </a:p>
        </p:txBody>
      </p:sp>
    </p:spTree>
    <p:extLst>
      <p:ext uri="{BB962C8B-B14F-4D97-AF65-F5344CB8AC3E}">
        <p14:creationId xmlns:p14="http://schemas.microsoft.com/office/powerpoint/2010/main" val="1619113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uiExpand="1" build="p"/>
      <p:bldP spid="6" grpId="0" build="p"/>
      <p:bldP spid="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CSCI 8360 Requirements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87237"/>
          </a:xfrm>
        </p:spPr>
        <p:txBody>
          <a:bodyPr/>
          <a:lstStyle/>
          <a:p>
            <a:r>
              <a:rPr lang="en-US" dirty="0"/>
              <a:t>Thorough understanding of machine learning and statistics</a:t>
            </a:r>
          </a:p>
          <a:p>
            <a:pPr lvl="1"/>
            <a:r>
              <a:rPr lang="en-US" dirty="0"/>
              <a:t>(or teammates who can bring you up to speed very quickly)</a:t>
            </a:r>
          </a:p>
          <a:p>
            <a:r>
              <a:rPr lang="en-US" dirty="0"/>
              <a:t>Good software engineering skills</a:t>
            </a:r>
          </a:p>
          <a:p>
            <a:pPr lvl="1"/>
            <a:r>
              <a:rPr lang="en-US" dirty="0"/>
              <a:t>(working on teams)</a:t>
            </a:r>
          </a:p>
          <a:p>
            <a:r>
              <a:rPr lang="en-US" dirty="0"/>
              <a:t>An ability to learn fast</a:t>
            </a:r>
          </a:p>
          <a:p>
            <a:pPr lvl="1"/>
            <a:r>
              <a:rPr lang="en-US" dirty="0"/>
              <a:t>(definition of “graduate student”)</a:t>
            </a:r>
          </a:p>
        </p:txBody>
      </p:sp>
    </p:spTree>
    <p:extLst>
      <p:ext uri="{BB962C8B-B14F-4D97-AF65-F5344CB8AC3E}">
        <p14:creationId xmlns:p14="http://schemas.microsoft.com/office/powerpoint/2010/main" val="170392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CSCI 8360 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779373"/>
            <a:ext cx="9905999" cy="507862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Course website</a:t>
            </a:r>
          </a:p>
          <a:p>
            <a:pPr lvl="1"/>
            <a:r>
              <a:rPr lang="en-US" dirty="0">
                <a:hlinkClick r:id="rId2"/>
              </a:rPr>
              <a:t>https://dsp-uga.github.io/sp19</a:t>
            </a:r>
            <a:r>
              <a:rPr lang="en-US" dirty="0"/>
              <a:t>  </a:t>
            </a:r>
          </a:p>
          <a:p>
            <a:pPr lvl="1"/>
            <a:r>
              <a:rPr lang="en-US" dirty="0"/>
              <a:t>Lectures and assignments will be posted here</a:t>
            </a:r>
          </a:p>
          <a:p>
            <a:r>
              <a:rPr lang="en-US" dirty="0"/>
              <a:t>Slack</a:t>
            </a:r>
          </a:p>
          <a:p>
            <a:pPr lvl="1"/>
            <a:r>
              <a:rPr lang="en-US" dirty="0">
                <a:hlinkClick r:id="rId3"/>
              </a:rPr>
              <a:t>https://eds-uga-csci8360.slack.com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This is where </a:t>
            </a:r>
            <a:r>
              <a:rPr lang="en-US" b="1" dirty="0"/>
              <a:t>all course communication </a:t>
            </a:r>
            <a:r>
              <a:rPr lang="en-US" dirty="0"/>
              <a:t>will happen</a:t>
            </a:r>
          </a:p>
          <a:p>
            <a:r>
              <a:rPr lang="en-US" dirty="0"/>
              <a:t>GitHub</a:t>
            </a:r>
          </a:p>
          <a:p>
            <a:pPr lvl="1"/>
            <a:r>
              <a:rPr lang="en-US" dirty="0">
                <a:hlinkClick r:id="rId4"/>
              </a:rPr>
              <a:t>https://github.com/dsp-uga/</a:t>
            </a:r>
            <a:endParaRPr lang="en-US" dirty="0"/>
          </a:p>
          <a:p>
            <a:pPr lvl="1"/>
            <a:r>
              <a:rPr lang="en-US" dirty="0"/>
              <a:t>All team development will happen here (</a:t>
            </a:r>
            <a:r>
              <a:rPr lang="en-US" b="1" dirty="0"/>
              <a:t>part of your grade</a:t>
            </a:r>
            <a:r>
              <a:rPr lang="en-US" dirty="0"/>
              <a:t>)</a:t>
            </a:r>
          </a:p>
          <a:p>
            <a:r>
              <a:rPr lang="en-US" dirty="0" err="1"/>
              <a:t>AutoLab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https://autolab.cs.uga.edu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Project submissions for grading and evaluation</a:t>
            </a:r>
          </a:p>
          <a:p>
            <a:r>
              <a:rPr lang="en-US" dirty="0"/>
              <a:t>Google Compute Platform (GCP)</a:t>
            </a:r>
          </a:p>
          <a:p>
            <a:pPr lvl="1"/>
            <a:r>
              <a:rPr lang="en-US" dirty="0"/>
              <a:t>Everyone will get credits</a:t>
            </a:r>
          </a:p>
        </p:txBody>
      </p:sp>
    </p:spTree>
    <p:extLst>
      <p:ext uri="{BB962C8B-B14F-4D97-AF65-F5344CB8AC3E}">
        <p14:creationId xmlns:p14="http://schemas.microsoft.com/office/powerpoint/2010/main" val="27533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Course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608513"/>
          </a:xfrm>
        </p:spPr>
        <p:txBody>
          <a:bodyPr>
            <a:normAutofit/>
          </a:bodyPr>
          <a:lstStyle/>
          <a:p>
            <a:r>
              <a:rPr lang="en-US" dirty="0"/>
              <a:t>3 Projects (+ a pseudo-project), each 3(+) weeks</a:t>
            </a:r>
          </a:p>
          <a:p>
            <a:r>
              <a:rPr lang="en-US" dirty="0"/>
              <a:t>1 Final Project</a:t>
            </a:r>
          </a:p>
          <a:p>
            <a:r>
              <a:rPr lang="en-US" dirty="0"/>
              <a:t>Lecture every Wednesday</a:t>
            </a:r>
          </a:p>
          <a:p>
            <a:r>
              <a:rPr lang="en-US" dirty="0"/>
              <a:t>Office hours Tuesday/Thursday</a:t>
            </a:r>
          </a:p>
          <a:p>
            <a:r>
              <a:rPr lang="en-US" dirty="0"/>
              <a:t>No exams!</a:t>
            </a:r>
          </a:p>
          <a:p>
            <a:r>
              <a:rPr lang="en-US" dirty="0"/>
              <a:t>Attendance</a:t>
            </a:r>
          </a:p>
        </p:txBody>
      </p:sp>
    </p:spTree>
    <p:extLst>
      <p:ext uri="{BB962C8B-B14F-4D97-AF65-F5344CB8AC3E}">
        <p14:creationId xmlns:p14="http://schemas.microsoft.com/office/powerpoint/2010/main" val="211565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CSCI 8360 Data Science Practicum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Part II: Administrative Details</a:t>
            </a:r>
          </a:p>
        </p:txBody>
      </p:sp>
    </p:spTree>
    <p:extLst>
      <p:ext uri="{BB962C8B-B14F-4D97-AF65-F5344CB8AC3E}">
        <p14:creationId xmlns:p14="http://schemas.microsoft.com/office/powerpoint/2010/main" val="339261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Lectures,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410805"/>
          </a:xfrm>
        </p:spPr>
        <p:txBody>
          <a:bodyPr/>
          <a:lstStyle/>
          <a:p>
            <a:r>
              <a:rPr lang="en-US" dirty="0"/>
              <a:t>Locations: </a:t>
            </a:r>
            <a:r>
              <a:rPr lang="en-US" b="1" dirty="0"/>
              <a:t>Boyd 306 (Wednesdays); Boyd 208 (Tues/Thurs)</a:t>
            </a:r>
          </a:p>
          <a:p>
            <a:r>
              <a:rPr lang="en-US" dirty="0"/>
              <a:t>Time</a:t>
            </a:r>
          </a:p>
          <a:p>
            <a:pPr lvl="1"/>
            <a:r>
              <a:rPr lang="en-US" dirty="0"/>
              <a:t>Today, 3:35-4:25pm</a:t>
            </a:r>
          </a:p>
          <a:p>
            <a:pPr lvl="1"/>
            <a:r>
              <a:rPr lang="en-US" dirty="0"/>
              <a:t>Tomorrow, 3:30pm – 4:45pm</a:t>
            </a:r>
          </a:p>
          <a:p>
            <a:pPr lvl="1"/>
            <a:r>
              <a:rPr lang="en-US" dirty="0"/>
              <a:t>Next Tuesday (January 15), 3:30pm </a:t>
            </a:r>
            <a:r>
              <a:rPr lang="mr-IN" dirty="0"/>
              <a:t>–</a:t>
            </a:r>
            <a:r>
              <a:rPr lang="en-US" dirty="0"/>
              <a:t> 4:45pm</a:t>
            </a:r>
          </a:p>
          <a:p>
            <a:pPr lvl="1"/>
            <a:r>
              <a:rPr lang="en-US" dirty="0"/>
              <a:t>Every Wednesday, 3:35pm </a:t>
            </a:r>
            <a:r>
              <a:rPr lang="mr-IN" dirty="0"/>
              <a:t>–</a:t>
            </a:r>
            <a:r>
              <a:rPr lang="en-US" dirty="0"/>
              <a:t> 4:25pm</a:t>
            </a:r>
          </a:p>
          <a:p>
            <a:pPr lvl="1"/>
            <a:r>
              <a:rPr lang="en-US" dirty="0"/>
              <a:t>NO OTHER LECTURE TIMES (unless announced in Slack)</a:t>
            </a:r>
          </a:p>
        </p:txBody>
      </p:sp>
    </p:spTree>
    <p:extLst>
      <p:ext uri="{BB962C8B-B14F-4D97-AF65-F5344CB8AC3E}">
        <p14:creationId xmlns:p14="http://schemas.microsoft.com/office/powerpoint/2010/main" val="496942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288</TotalTime>
  <Words>1179</Words>
  <Application>Microsoft Macintosh PowerPoint</Application>
  <PresentationFormat>Widescreen</PresentationFormat>
  <Paragraphs>157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Tw Cen MT</vt:lpstr>
      <vt:lpstr>Circuit</vt:lpstr>
      <vt:lpstr>CSCI 8360: Data Science Practicum</vt:lpstr>
      <vt:lpstr>Part I: Lightning Overview</vt:lpstr>
      <vt:lpstr>Data Science</vt:lpstr>
      <vt:lpstr>CSCI 8360: What Is It?</vt:lpstr>
      <vt:lpstr>CSCI 8360 Requirements</vt:lpstr>
      <vt:lpstr>CSCI 8360 Links</vt:lpstr>
      <vt:lpstr>Course Outline</vt:lpstr>
      <vt:lpstr>Part II: Administrative Details</vt:lpstr>
      <vt:lpstr>Lectures, Revisited</vt:lpstr>
      <vt:lpstr>Office Hours, Revisited</vt:lpstr>
      <vt:lpstr>Slack, Revisited</vt:lpstr>
      <vt:lpstr>GitHub, Revisited</vt:lpstr>
      <vt:lpstr>AutoLab, Revisited</vt:lpstr>
      <vt:lpstr>Google Cloud Platform</vt:lpstr>
      <vt:lpstr>Part III: Projects</vt:lpstr>
      <vt:lpstr>Project Overview</vt:lpstr>
      <vt:lpstr>Project Requirements: Teams</vt:lpstr>
      <vt:lpstr>Project Requirements: Code</vt:lpstr>
      <vt:lpstr>Project Requirements: AutoLab</vt:lpstr>
      <vt:lpstr>Project Requirements: Lightning Talks</vt:lpstr>
      <vt:lpstr>Project Grading</vt:lpstr>
      <vt:lpstr>Final Project</vt:lpstr>
      <vt:lpstr>Part IV: The Next Step</vt:lpstr>
      <vt:lpstr>Project -1 (P-1)</vt:lpstr>
      <vt:lpstr>Tomorrow: Project 0</vt:lpstr>
      <vt:lpstr>Questions?</vt:lpstr>
      <vt:lpstr>PowerPoint Presentation</vt:lpstr>
      <vt:lpstr>Finally…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8360: Data Science Practicum</dc:title>
  <dc:creator>Shannon Quinn</dc:creator>
  <cp:lastModifiedBy>Shannon Quinn</cp:lastModifiedBy>
  <cp:revision>105</cp:revision>
  <dcterms:created xsi:type="dcterms:W3CDTF">2016-08-10T20:37:26Z</dcterms:created>
  <dcterms:modified xsi:type="dcterms:W3CDTF">2019-01-09T20:07:22Z</dcterms:modified>
</cp:coreProperties>
</file>

<file path=docProps/thumbnail.jpeg>
</file>